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9" r:id="rId2"/>
    <p:sldId id="267" r:id="rId3"/>
    <p:sldId id="265" r:id="rId4"/>
    <p:sldId id="266" r:id="rId5"/>
    <p:sldId id="263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704CE-E673-4C59-B5DA-A9CF08D10D19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DA6D-57B5-4CB6-BE1F-CE3B7C7A38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6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byte-welt.de/mediawiki/index.php?title=IP&amp;action=edit&amp;redlink=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22C21-E5FC-47A5-B8AC-48CFBF36A5F8}" type="slidenum">
              <a:rPr lang="en-US"/>
              <a:pPr/>
              <a:t>1</a:t>
            </a:fld>
            <a:endParaRPr lang="en-US"/>
          </a:p>
        </p:txBody>
      </p:sp>
      <p:sp>
        <p:nvSpPr>
          <p:cNvPr id="11279" name="Rectangle 15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Absicherungsmöglichkeiten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zwischen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den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Schichten</a:t>
            </a:r>
            <a:endParaRPr lang="en-US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mtClean="0"/>
              <a:t>Übersicht</a:t>
            </a:r>
          </a:p>
          <a:p>
            <a:r>
              <a:rPr lang="en-US" smtClean="0"/>
              <a:t>Absicherung Internet Layer</a:t>
            </a:r>
          </a:p>
          <a:p>
            <a:r>
              <a:rPr lang="en-US" smtClean="0"/>
              <a:t>Absicherung Transport Layer</a:t>
            </a:r>
          </a:p>
          <a:p>
            <a:r>
              <a:rPr lang="en-US" smtClean="0"/>
              <a:t>Absicherung Application Layer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/>
              <a:pPr/>
              <a:t>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Übersicht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1610223" y="2151515"/>
            <a:ext cx="6032501" cy="2713736"/>
            <a:chOff x="2262187" y="2574928"/>
            <a:chExt cx="6032501" cy="2447928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2262187" y="4652968"/>
              <a:ext cx="6007103" cy="369888"/>
              <a:chOff x="1425" y="2931"/>
              <a:chExt cx="3784" cy="233"/>
            </a:xfrm>
          </p:grpSpPr>
          <p:sp>
            <p:nvSpPr>
              <p:cNvPr id="17" name="Rectangle 3"/>
              <p:cNvSpPr>
                <a:spLocks noChangeArrowheads="1"/>
              </p:cNvSpPr>
              <p:nvPr/>
            </p:nvSpPr>
            <p:spPr bwMode="auto">
              <a:xfrm>
                <a:off x="1425" y="2931"/>
                <a:ext cx="3784" cy="23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8" name="Rectangle 4"/>
              <p:cNvSpPr>
                <a:spLocks noChangeArrowheads="1"/>
              </p:cNvSpPr>
              <p:nvPr/>
            </p:nvSpPr>
            <p:spPr bwMode="auto">
              <a:xfrm>
                <a:off x="1526" y="2931"/>
                <a:ext cx="71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Netzwerk</a:t>
                </a:r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2287588" y="3981461"/>
              <a:ext cx="6007100" cy="371476"/>
              <a:chOff x="1441" y="2508"/>
              <a:chExt cx="3784" cy="234"/>
            </a:xfrm>
          </p:grpSpPr>
          <p:sp>
            <p:nvSpPr>
              <p:cNvPr id="15" name="Rectangle 6"/>
              <p:cNvSpPr>
                <a:spLocks noChangeArrowheads="1"/>
              </p:cNvSpPr>
              <p:nvPr/>
            </p:nvSpPr>
            <p:spPr bwMode="auto">
              <a:xfrm>
                <a:off x="1441" y="2508"/>
                <a:ext cx="3784" cy="23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6" name="Rectangle 7"/>
              <p:cNvSpPr>
                <a:spLocks noChangeArrowheads="1"/>
              </p:cNvSpPr>
              <p:nvPr/>
            </p:nvSpPr>
            <p:spPr bwMode="auto">
              <a:xfrm>
                <a:off x="1526" y="2509"/>
                <a:ext cx="122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Internetschicht</a:t>
                </a:r>
                <a:r>
                  <a:rPr lang="en-US" dirty="0" smtClean="0"/>
                  <a:t>: IP </a:t>
                </a:r>
              </a:p>
            </p:txBody>
          </p:sp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2287588" y="3278192"/>
              <a:ext cx="6007100" cy="395288"/>
              <a:chOff x="1441" y="2065"/>
              <a:chExt cx="3784" cy="249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1441" y="2065"/>
                <a:ext cx="3784" cy="23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1526" y="2081"/>
                <a:ext cx="142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Transportschicht</a:t>
                </a:r>
                <a:r>
                  <a:rPr lang="en-US" dirty="0" smtClean="0"/>
                  <a:t>: TCP </a:t>
                </a:r>
              </a:p>
            </p:txBody>
          </p:sp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2292350" y="2574928"/>
              <a:ext cx="5976938" cy="369888"/>
              <a:chOff x="1444" y="1622"/>
              <a:chExt cx="3765" cy="233"/>
            </a:xfrm>
          </p:grpSpPr>
          <p:sp>
            <p:nvSpPr>
              <p:cNvPr id="11" name="Rectangle 12"/>
              <p:cNvSpPr>
                <a:spLocks noChangeArrowheads="1"/>
              </p:cNvSpPr>
              <p:nvPr/>
            </p:nvSpPr>
            <p:spPr bwMode="auto">
              <a:xfrm>
                <a:off x="1444" y="1622"/>
                <a:ext cx="3765" cy="23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" name="Rectangle 13"/>
              <p:cNvSpPr>
                <a:spLocks noChangeArrowheads="1"/>
              </p:cNvSpPr>
              <p:nvPr/>
            </p:nvSpPr>
            <p:spPr bwMode="auto">
              <a:xfrm>
                <a:off x="1526" y="1622"/>
                <a:ext cx="263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Anwendungsschicht</a:t>
                </a:r>
                <a:r>
                  <a:rPr lang="en-US" dirty="0" smtClean="0"/>
                  <a:t>: HTTP, SMTP, FTP, etc. </a:t>
                </a:r>
              </a:p>
            </p:txBody>
          </p:sp>
        </p:grpSp>
      </p:grpSp>
      <p:sp>
        <p:nvSpPr>
          <p:cNvPr id="19" name="Textfeld 18"/>
          <p:cNvSpPr txBox="1"/>
          <p:nvPr/>
        </p:nvSpPr>
        <p:spPr>
          <a:xfrm>
            <a:off x="781054" y="1782183"/>
            <a:ext cx="6836271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Absicherung des </a:t>
            </a:r>
            <a:r>
              <a:rPr lang="de-DE" dirty="0" err="1" smtClean="0"/>
              <a:t>Aplication</a:t>
            </a:r>
            <a:r>
              <a:rPr lang="de-DE" dirty="0" smtClean="0"/>
              <a:t> </a:t>
            </a:r>
            <a:r>
              <a:rPr lang="de-DE" dirty="0" err="1" smtClean="0"/>
              <a:t>Layers</a:t>
            </a:r>
            <a:r>
              <a:rPr lang="de-DE" dirty="0" smtClean="0"/>
              <a:t>: S-HTTP</a:t>
            </a:r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781054" y="2561571"/>
            <a:ext cx="686166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Absicherung des Transport </a:t>
            </a:r>
            <a:r>
              <a:rPr lang="de-DE" dirty="0" err="1" smtClean="0"/>
              <a:t>Layers</a:t>
            </a:r>
            <a:r>
              <a:rPr lang="de-DE" dirty="0" smtClean="0"/>
              <a:t>: SSL/TLS oder SSH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809776" y="3341199"/>
            <a:ext cx="6837710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Absicherung des Internet </a:t>
            </a:r>
            <a:r>
              <a:rPr lang="de-DE" dirty="0" err="1" smtClean="0"/>
              <a:t>Layers</a:t>
            </a:r>
            <a:r>
              <a:rPr lang="de-DE" dirty="0" smtClean="0"/>
              <a:t>: IPv4 + IPSec, AH oder ESP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174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/>
          </a:bodyPr>
          <a:lstStyle/>
          <a:p>
            <a:r>
              <a:rPr lang="de-DE" sz="2000" dirty="0" smtClean="0"/>
              <a:t>Bei der Absicherung auf der Vermittlungsschicht (IP-Schicht) werden die Protokollelemente der </a:t>
            </a:r>
            <a:r>
              <a:rPr lang="de-DE" sz="2000" dirty="0" err="1" smtClean="0"/>
              <a:t>darüberliegenden</a:t>
            </a:r>
            <a:r>
              <a:rPr lang="de-DE" sz="2000" dirty="0" smtClean="0"/>
              <a:t> Schicht (TCP-Segmente oder UDP-Datagramme) in verschlüsselter Form in IP-Datagramme eingebettet. </a:t>
            </a:r>
          </a:p>
          <a:p>
            <a:r>
              <a:rPr lang="de-DE" sz="2000" dirty="0" smtClean="0"/>
              <a:t>Beim Empfänger werden die Elemente wieder entschlüsselt und so an die Verarbeitungsschicht weitergereicht. </a:t>
            </a:r>
          </a:p>
          <a:p>
            <a:r>
              <a:rPr lang="de-DE" sz="2000" dirty="0" smtClean="0"/>
              <a:t>Mögliche Sicherungsprotokolle: IPSec, IPv6, ESP oder AH</a:t>
            </a:r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/>
              <a:pPr/>
              <a:t>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Internet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2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 fontScale="92500" lnSpcReduction="20000"/>
          </a:bodyPr>
          <a:lstStyle/>
          <a:p>
            <a:r>
              <a:rPr lang="de-DE" sz="2200" b="1" dirty="0" smtClean="0"/>
              <a:t>Arbeitsweise von IPSec: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Verschlüsselung - als Schutz gegen unbefugtes Mitlesen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Authentisierung der Nachricht - zur Überprüfung der Unverfälschtheit einer Nachricht (Paketintegrität)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Authentisierung des Absenders - zur sicheren Zuordnung eines Senders bzw. Empfängers (Paketauthentizität)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Verwaltung von Schlüsseln </a:t>
            </a:r>
          </a:p>
          <a:p>
            <a:endParaRPr lang="de-DE" sz="1800" dirty="0" smtClean="0"/>
          </a:p>
          <a:p>
            <a:r>
              <a:rPr lang="de-DE" sz="2200" b="1" dirty="0" smtClean="0"/>
              <a:t>Vorteile von IPSec: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Mit IPSec ist ein guter Schutz von </a:t>
            </a:r>
            <a:r>
              <a:rPr lang="de-DE" sz="2200" dirty="0">
                <a:hlinkClick r:id="rId3" tooltip="IP (Seite nicht vorhanden)"/>
              </a:rPr>
              <a:t>IP</a:t>
            </a:r>
            <a:r>
              <a:rPr lang="de-DE" sz="2200" dirty="0"/>
              <a:t> für die Sicherheit gegeben. Es ist gut skalierbar und flexibel und somit auch für große Netzwerke geeignet. </a:t>
            </a:r>
          </a:p>
          <a:p>
            <a:r>
              <a:rPr lang="de-DE" sz="2200" b="1" dirty="0" smtClean="0"/>
              <a:t>Nachteile von IPSec: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200" dirty="0"/>
              <a:t>Die hohe Komplexität von IPSec wird als einer der Hauptkritikpunkte angesehen, daher ist es schnell möglich, dass sich Fehler einschleichen. </a:t>
            </a:r>
          </a:p>
          <a:p>
            <a:endParaRPr lang="de-DE" sz="1600" dirty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Internet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04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SSL/TLS</a:t>
            </a:r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Absicherung</a:t>
            </a:r>
            <a:r>
              <a:rPr lang="en-US" sz="2000" dirty="0"/>
              <a:t>- </a:t>
            </a:r>
            <a:r>
              <a:rPr lang="en-US" sz="2000" dirty="0" err="1"/>
              <a:t>zwischen</a:t>
            </a:r>
            <a:r>
              <a:rPr lang="en-US" sz="2000" dirty="0"/>
              <a:t> Transport und </a:t>
            </a:r>
            <a:r>
              <a:rPr lang="en-US" sz="2000" dirty="0" err="1"/>
              <a:t>Anwenderschicht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/>
              <a:t>TLS </a:t>
            </a:r>
            <a:r>
              <a:rPr lang="en-US" sz="2000" dirty="0" err="1"/>
              <a:t>Nachfolger</a:t>
            </a:r>
            <a:r>
              <a:rPr lang="en-US" sz="2000" dirty="0"/>
              <a:t> von SSL</a:t>
            </a:r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Ende-zu-Ende-Verschlüsselung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Verschlüsselung</a:t>
            </a:r>
            <a:r>
              <a:rPr lang="en-US" sz="2000" dirty="0"/>
              <a:t> </a:t>
            </a:r>
            <a:r>
              <a:rPr lang="en-US" sz="2000" dirty="0" err="1"/>
              <a:t>nur</a:t>
            </a:r>
            <a:r>
              <a:rPr lang="en-US" sz="2000" dirty="0"/>
              <a:t> </a:t>
            </a:r>
            <a:r>
              <a:rPr lang="en-US" sz="2000" dirty="0" err="1"/>
              <a:t>einmal</a:t>
            </a:r>
            <a:r>
              <a:rPr lang="en-US" sz="2000" dirty="0"/>
              <a:t> </a:t>
            </a:r>
            <a:r>
              <a:rPr lang="en-US" sz="2000" dirty="0" err="1"/>
              <a:t>verwendet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Vorteil</a:t>
            </a:r>
            <a:r>
              <a:rPr lang="en-US" sz="2000" dirty="0"/>
              <a:t> SSL: </a:t>
            </a:r>
            <a:r>
              <a:rPr lang="en-US" sz="2000" dirty="0" err="1"/>
              <a:t>Unabhängigkeit</a:t>
            </a:r>
            <a:r>
              <a:rPr lang="en-US" sz="2000" dirty="0"/>
              <a:t> </a:t>
            </a:r>
            <a:r>
              <a:rPr lang="en-US" sz="2000" dirty="0" err="1"/>
              <a:t>vom</a:t>
            </a:r>
            <a:r>
              <a:rPr lang="en-US" sz="2000" dirty="0"/>
              <a:t> </a:t>
            </a:r>
            <a:r>
              <a:rPr lang="en-US" sz="2000" dirty="0" err="1"/>
              <a:t>Anwendungsprotokoll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Sicheres</a:t>
            </a:r>
            <a:r>
              <a:rPr lang="en-US" sz="2000" dirty="0"/>
              <a:t> </a:t>
            </a:r>
            <a:r>
              <a:rPr lang="en-US" sz="2000" dirty="0" err="1"/>
              <a:t>Verschlüsselungsverfahren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 err="1"/>
              <a:t>Unterstützte</a:t>
            </a:r>
            <a:r>
              <a:rPr lang="en-US" sz="2000" dirty="0"/>
              <a:t> </a:t>
            </a:r>
            <a:r>
              <a:rPr lang="en-US" sz="2000" dirty="0" err="1"/>
              <a:t>Verfahren</a:t>
            </a:r>
            <a:endParaRPr lang="en-US" sz="2000" dirty="0"/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000" dirty="0"/>
              <a:t>DES, RC4, IDEA, RSA, </a:t>
            </a:r>
            <a:r>
              <a:rPr lang="en-US" sz="2000" dirty="0" err="1"/>
              <a:t>TripleDES</a:t>
            </a:r>
            <a:r>
              <a:rPr lang="en-US" sz="2000" dirty="0"/>
              <a:t>, AES</a:t>
            </a:r>
          </a:p>
          <a:p>
            <a:pPr lvl="2"/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Transport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9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Transport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10" b="12428"/>
          <a:stretch/>
        </p:blipFill>
        <p:spPr bwMode="auto">
          <a:xfrm>
            <a:off x="1763688" y="1182777"/>
            <a:ext cx="5400600" cy="5065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710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SSH</a:t>
            </a:r>
          </a:p>
          <a:p>
            <a:pPr marL="742950" lvl="2" indent="-342900"/>
            <a:r>
              <a:rPr lang="en-US" sz="1800" dirty="0"/>
              <a:t>Secure Shell:	</a:t>
            </a:r>
            <a:r>
              <a:rPr lang="en-US" sz="1800" dirty="0" err="1"/>
              <a:t>Programm</a:t>
            </a:r>
            <a:r>
              <a:rPr lang="en-US" sz="1800" dirty="0"/>
              <a:t> + </a:t>
            </a:r>
            <a:r>
              <a:rPr lang="en-US" sz="1800" dirty="0" err="1"/>
              <a:t>Protokoll</a:t>
            </a:r>
            <a:endParaRPr lang="en-US" sz="1800" dirty="0"/>
          </a:p>
          <a:p>
            <a:pPr marL="742950" lvl="2" indent="-342900"/>
            <a:r>
              <a:rPr lang="en-US" sz="1800" dirty="0" err="1"/>
              <a:t>Verbindungsaufbau</a:t>
            </a:r>
            <a:r>
              <a:rPr lang="en-US" sz="1800" dirty="0"/>
              <a:t> + </a:t>
            </a:r>
            <a:r>
              <a:rPr lang="en-US" sz="1800" dirty="0" err="1"/>
              <a:t>Benutzer</a:t>
            </a:r>
            <a:r>
              <a:rPr lang="en-US" sz="1800" dirty="0"/>
              <a:t> </a:t>
            </a:r>
            <a:r>
              <a:rPr lang="en-US" sz="1800" dirty="0" err="1"/>
              <a:t>Authentifizierung</a:t>
            </a:r>
            <a:r>
              <a:rPr lang="en-US" sz="1800" dirty="0"/>
              <a:t> u. </a:t>
            </a:r>
            <a:r>
              <a:rPr lang="en-US" sz="1800" dirty="0" err="1"/>
              <a:t>Verschlüsselung</a:t>
            </a:r>
            <a:endParaRPr lang="en-US" sz="1800" dirty="0"/>
          </a:p>
          <a:p>
            <a:pPr marL="742950" lvl="2" indent="-342900"/>
            <a:r>
              <a:rPr lang="en-US" sz="1800" dirty="0"/>
              <a:t>Installation </a:t>
            </a:r>
            <a:r>
              <a:rPr lang="en-US" sz="1800" dirty="0" err="1"/>
              <a:t>eines</a:t>
            </a:r>
            <a:r>
              <a:rPr lang="en-US" sz="1800" dirty="0"/>
              <a:t> SSH-Servers</a:t>
            </a:r>
          </a:p>
          <a:p>
            <a:pPr marL="742950" lvl="2" indent="-342900"/>
            <a:r>
              <a:rPr lang="en-US" sz="1800" dirty="0" err="1"/>
              <a:t>Arbeit</a:t>
            </a:r>
            <a:r>
              <a:rPr lang="en-US" sz="1800" dirty="0"/>
              <a:t> auf </a:t>
            </a:r>
            <a:r>
              <a:rPr lang="en-US" sz="1800" dirty="0" err="1"/>
              <a:t>Transportschicht</a:t>
            </a:r>
            <a:r>
              <a:rPr lang="en-US" sz="1800" dirty="0"/>
              <a:t> u. </a:t>
            </a:r>
            <a:r>
              <a:rPr lang="en-US" sz="1800" dirty="0" err="1"/>
              <a:t>Anwendungsschicht</a:t>
            </a:r>
            <a:endParaRPr lang="en-US" sz="1800" dirty="0"/>
          </a:p>
          <a:p>
            <a:pPr marL="742950" lvl="2" indent="-342900"/>
            <a:r>
              <a:rPr lang="en-US" sz="1800" dirty="0" err="1"/>
              <a:t>Aufwendiger</a:t>
            </a:r>
            <a:r>
              <a:rPr lang="en-US" sz="1800" dirty="0"/>
              <a:t> </a:t>
            </a:r>
            <a:r>
              <a:rPr lang="en-US" sz="1800" dirty="0" err="1"/>
              <a:t>als</a:t>
            </a:r>
            <a:r>
              <a:rPr lang="en-US" sz="1800" dirty="0"/>
              <a:t> SSL</a:t>
            </a:r>
          </a:p>
          <a:p>
            <a:pPr lvl="1"/>
            <a:endParaRPr lang="en-US" dirty="0" smtClean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/>
              <a:pPr/>
              <a:t>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Transport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0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2" indent="-342900"/>
            <a:r>
              <a:rPr lang="en-US" sz="2700" dirty="0"/>
              <a:t>S-HTTP</a:t>
            </a:r>
          </a:p>
          <a:p>
            <a:pPr marL="742950" lvl="2" indent="-342900"/>
            <a:r>
              <a:rPr lang="en-US" sz="1800" dirty="0" err="1"/>
              <a:t>Erweiterung</a:t>
            </a:r>
            <a:r>
              <a:rPr lang="en-US" sz="1800" dirty="0"/>
              <a:t> des HTTP-</a:t>
            </a:r>
            <a:r>
              <a:rPr lang="en-US" sz="1800" dirty="0" err="1"/>
              <a:t>Protokolls</a:t>
            </a:r>
            <a:endParaRPr lang="en-US" sz="1800" dirty="0"/>
          </a:p>
          <a:p>
            <a:pPr marL="742950" lvl="2" indent="-342900"/>
            <a:r>
              <a:rPr lang="en-US" sz="1800" dirty="0"/>
              <a:t>Parameter </a:t>
            </a:r>
            <a:r>
              <a:rPr lang="en-US" sz="1800" dirty="0" err="1"/>
              <a:t>im</a:t>
            </a:r>
            <a:r>
              <a:rPr lang="en-US" sz="1800" dirty="0"/>
              <a:t> HTTP-Header</a:t>
            </a:r>
          </a:p>
          <a:p>
            <a:pPr marL="742950" lvl="2" indent="-342900"/>
            <a:r>
              <a:rPr lang="en-US" sz="1800" dirty="0" err="1"/>
              <a:t>Flexibel</a:t>
            </a:r>
            <a:r>
              <a:rPr lang="en-US" sz="1800" dirty="0"/>
              <a:t> </a:t>
            </a:r>
            <a:r>
              <a:rPr lang="en-US" sz="1800" dirty="0" err="1"/>
              <a:t>hinsichtlich</a:t>
            </a:r>
            <a:r>
              <a:rPr lang="en-US" sz="1800" dirty="0"/>
              <a:t> der </a:t>
            </a:r>
            <a:r>
              <a:rPr lang="en-US" sz="1800" dirty="0" err="1"/>
              <a:t>Verschlüsselungsverfahren</a:t>
            </a:r>
            <a:endParaRPr lang="en-US" sz="1800" dirty="0"/>
          </a:p>
          <a:p>
            <a:pPr marL="742950" lvl="2" indent="-342900"/>
            <a:r>
              <a:rPr lang="en-US" sz="1800" dirty="0"/>
              <a:t>Public-Key </a:t>
            </a:r>
            <a:r>
              <a:rPr lang="en-US" sz="1800" dirty="0" err="1"/>
              <a:t>wird</a:t>
            </a:r>
            <a:r>
              <a:rPr lang="en-US" sz="1800" dirty="0"/>
              <a:t> </a:t>
            </a:r>
            <a:r>
              <a:rPr lang="en-US" sz="1800" dirty="0" err="1"/>
              <a:t>unterstützt</a:t>
            </a:r>
            <a:endParaRPr lang="en-US" sz="1800" dirty="0"/>
          </a:p>
          <a:p>
            <a:pPr marL="742950" lvl="2" indent="-342900"/>
            <a:r>
              <a:rPr lang="en-US" sz="1800" dirty="0" err="1"/>
              <a:t>Untergeordnete</a:t>
            </a:r>
            <a:r>
              <a:rPr lang="en-US" sz="1800" dirty="0"/>
              <a:t> </a:t>
            </a:r>
            <a:r>
              <a:rPr lang="en-US" sz="1800" dirty="0" err="1"/>
              <a:t>Rolle</a:t>
            </a:r>
            <a:r>
              <a:rPr lang="en-US" sz="1800" dirty="0"/>
              <a:t> in der Praxis</a:t>
            </a:r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C91-D487-435A-AE21-6A02A12FDB67}" type="slidenum">
              <a:rPr lang="en-US"/>
              <a:pPr/>
              <a:t>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Absicherung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Application Layer</a:t>
            </a:r>
            <a:endParaRPr lang="en-US" sz="3600" b="1" dirty="0">
              <a:solidFill>
                <a:schemeClr val="folHlin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0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303</Words>
  <Application>Microsoft Office PowerPoint</Application>
  <PresentationFormat>Bildschirmpräsentation (4:3)</PresentationFormat>
  <Paragraphs>65</Paragraphs>
  <Slides>8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Deimos</vt:lpstr>
      <vt:lpstr> Absicherungsmöglichkeiten zwischen den Schichten</vt:lpstr>
      <vt:lpstr> Übersicht</vt:lpstr>
      <vt:lpstr> Absicherung Internet Layer</vt:lpstr>
      <vt:lpstr> Absicherung Internet Layer</vt:lpstr>
      <vt:lpstr> Absicherung Transport Layer</vt:lpstr>
      <vt:lpstr> Absicherung Transport Layer</vt:lpstr>
      <vt:lpstr> Absicherung Transport Layer</vt:lpstr>
      <vt:lpstr> Absicherung Application Layer</vt:lpstr>
    </vt:vector>
  </TitlesOfParts>
  <Company>FH Suedwestfalen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TCP/IP Schichtenmodell</dc:title>
  <dc:creator>Student der FH Suedwestfalen</dc:creator>
  <cp:lastModifiedBy>Student der FH Suedwestfalen</cp:lastModifiedBy>
  <cp:revision>11</cp:revision>
  <dcterms:created xsi:type="dcterms:W3CDTF">2011-01-29T08:17:31Z</dcterms:created>
  <dcterms:modified xsi:type="dcterms:W3CDTF">2011-01-29T09:54:43Z</dcterms:modified>
</cp:coreProperties>
</file>