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1" r:id="rId2"/>
    <p:sldId id="259" r:id="rId3"/>
    <p:sldId id="260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704CE-E673-4C59-B5DA-A9CF08D10D19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DA6D-57B5-4CB6-BE1F-CE3B7C7A38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6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7125" y="701675"/>
            <a:ext cx="4587875" cy="34401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2515" y="4351918"/>
            <a:ext cx="4996955" cy="41413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tangle 15"/>
          <p:cNvSpPr txBox="1">
            <a:spLocks noChangeArrowheads="1"/>
          </p:cNvSpPr>
          <p:nvPr userDrawn="1"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mtClean="0"/>
              <a:t>TCP / IP-Schichtenmodell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2821A2A-F23D-42BE-8225-C4C2B2CFFBC2}" type="datetimeFigureOut">
              <a:rPr lang="de-DE" smtClean="0"/>
              <a:t>29.01.2011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170A44-9E02-4B81-B4EB-402CC7CAD4E1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22C21-E5FC-47A5-B8AC-48CFBF36A5F8}" type="slidenum">
              <a:rPr lang="en-US"/>
              <a:pPr/>
              <a:t>1</a:t>
            </a:fld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1475656" y="2060848"/>
            <a:ext cx="68111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562"/>
            <a:r>
              <a:rPr lang="de-DE" dirty="0" smtClean="0"/>
              <a:t>Abgeleitet aus dem OSI-Referenzmodell sieben Schichten</a:t>
            </a:r>
          </a:p>
          <a:p>
            <a:pPr marL="182562"/>
            <a:endParaRPr lang="de-DE" dirty="0"/>
          </a:p>
          <a:p>
            <a:pPr marL="182562"/>
            <a:r>
              <a:rPr lang="de-DE" dirty="0" smtClean="0"/>
              <a:t>und ist ein vier Schichten-Modell</a:t>
            </a:r>
          </a:p>
          <a:p>
            <a:pPr marL="285750" indent="-285750">
              <a:buFont typeface="Arial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itchFamily="34" charset="0"/>
              <a:buChar char="•"/>
            </a:pP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068960"/>
            <a:ext cx="4410075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154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22C21-E5FC-47A5-B8AC-48CFBF36A5F8}" type="slidenum">
              <a:rPr lang="en-US"/>
              <a:pPr/>
              <a:t>2</a:t>
            </a:fld>
            <a:endParaRPr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1620000" y="1620000"/>
            <a:ext cx="6007103" cy="3873500"/>
            <a:chOff x="2292350" y="2292350"/>
            <a:chExt cx="6007103" cy="3873500"/>
          </a:xfrm>
        </p:grpSpPr>
        <p:grpSp>
          <p:nvGrpSpPr>
            <p:cNvPr id="11269" name="Group 5"/>
            <p:cNvGrpSpPr>
              <a:grpSpLocks/>
            </p:cNvGrpSpPr>
            <p:nvPr/>
          </p:nvGrpSpPr>
          <p:grpSpPr bwMode="auto">
            <a:xfrm>
              <a:off x="2292350" y="5264150"/>
              <a:ext cx="6007103" cy="901700"/>
              <a:chOff x="1444" y="3316"/>
              <a:chExt cx="3784" cy="568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1444" y="3316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1526" y="3446"/>
                <a:ext cx="1903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Netzzugangsschicht</a:t>
                </a:r>
                <a:r>
                  <a:rPr lang="en-US" dirty="0" smtClean="0"/>
                  <a:t> (LINK): </a:t>
                </a:r>
              </a:p>
              <a:p>
                <a:r>
                  <a:rPr lang="en-US" dirty="0" err="1" smtClean="0"/>
                  <a:t>z.B</a:t>
                </a:r>
                <a:r>
                  <a:rPr lang="en-US" dirty="0" smtClean="0"/>
                  <a:t>. Hardware</a:t>
                </a:r>
                <a:r>
                  <a:rPr lang="en-US" dirty="0"/>
                  <a:t>, </a:t>
                </a:r>
                <a:r>
                  <a:rPr lang="en-US" dirty="0" err="1"/>
                  <a:t>Gerätetreiber</a:t>
                </a:r>
                <a:r>
                  <a:rPr lang="en-US" dirty="0"/>
                  <a:t> </a:t>
                </a:r>
              </a:p>
            </p:txBody>
          </p:sp>
        </p:grpSp>
        <p:grpSp>
          <p:nvGrpSpPr>
            <p:cNvPr id="11272" name="Group 8"/>
            <p:cNvGrpSpPr>
              <a:grpSpLocks/>
            </p:cNvGrpSpPr>
            <p:nvPr/>
          </p:nvGrpSpPr>
          <p:grpSpPr bwMode="auto">
            <a:xfrm>
              <a:off x="2292350" y="4273550"/>
              <a:ext cx="6007100" cy="901700"/>
              <a:chOff x="1444" y="2692"/>
              <a:chExt cx="3784" cy="568"/>
            </a:xfrm>
          </p:grpSpPr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1444" y="2692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1526" y="2822"/>
                <a:ext cx="1807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Internetschicht</a:t>
                </a:r>
                <a:r>
                  <a:rPr lang="en-US" dirty="0" smtClean="0"/>
                  <a:t> (Network): </a:t>
                </a:r>
              </a:p>
              <a:p>
                <a:r>
                  <a:rPr lang="en-US" dirty="0" err="1" smtClean="0"/>
                  <a:t>z.B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Paketzustellung</a:t>
                </a:r>
                <a:r>
                  <a:rPr lang="en-US" dirty="0"/>
                  <a:t>, Routing</a:t>
                </a:r>
              </a:p>
            </p:txBody>
          </p:sp>
        </p:grpSp>
        <p:grpSp>
          <p:nvGrpSpPr>
            <p:cNvPr id="11275" name="Group 11"/>
            <p:cNvGrpSpPr>
              <a:grpSpLocks/>
            </p:cNvGrpSpPr>
            <p:nvPr/>
          </p:nvGrpSpPr>
          <p:grpSpPr bwMode="auto">
            <a:xfrm>
              <a:off x="2292350" y="3282950"/>
              <a:ext cx="6007100" cy="901700"/>
              <a:chOff x="1444" y="2068"/>
              <a:chExt cx="3784" cy="568"/>
            </a:xfrm>
          </p:grpSpPr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1444" y="2068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1526" y="2198"/>
                <a:ext cx="1855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 err="1" smtClean="0"/>
                  <a:t>Transportschicht</a:t>
                </a:r>
                <a:r>
                  <a:rPr lang="en-US" dirty="0" smtClean="0"/>
                  <a:t> (Transport): </a:t>
                </a:r>
              </a:p>
              <a:p>
                <a:r>
                  <a:rPr lang="en-US" dirty="0" err="1" smtClean="0"/>
                  <a:t>z.B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Paketsicherung</a:t>
                </a:r>
                <a:endParaRPr lang="en-US" dirty="0"/>
              </a:p>
            </p:txBody>
          </p:sp>
        </p:grpSp>
        <p:grpSp>
          <p:nvGrpSpPr>
            <p:cNvPr id="11278" name="Group 14"/>
            <p:cNvGrpSpPr>
              <a:grpSpLocks/>
            </p:cNvGrpSpPr>
            <p:nvPr/>
          </p:nvGrpSpPr>
          <p:grpSpPr bwMode="auto">
            <a:xfrm>
              <a:off x="2292350" y="2292350"/>
              <a:ext cx="6007100" cy="930275"/>
              <a:chOff x="1444" y="1444"/>
              <a:chExt cx="3784" cy="586"/>
            </a:xfrm>
          </p:grpSpPr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1444" y="1444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1526" y="1622"/>
                <a:ext cx="3637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dirty="0" err="1" smtClean="0"/>
                  <a:t>Anwendungsschicht</a:t>
                </a:r>
                <a:r>
                  <a:rPr lang="en-US" dirty="0"/>
                  <a:t> (</a:t>
                </a:r>
                <a:r>
                  <a:rPr lang="en-US" dirty="0" smtClean="0"/>
                  <a:t>Application)</a:t>
                </a:r>
                <a:endParaRPr lang="en-US" dirty="0"/>
              </a:p>
              <a:p>
                <a:r>
                  <a:rPr lang="en-US" dirty="0" err="1" smtClean="0"/>
                  <a:t>z.B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Benutzerprozesse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01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13CC-2442-48FB-8F97-460816FA471A}" type="slidenum">
              <a:rPr lang="en-US"/>
              <a:pPr/>
              <a:t>3</a:t>
            </a:fld>
            <a:endParaRPr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1620000" y="1620000"/>
            <a:ext cx="6007100" cy="3873500"/>
            <a:chOff x="2292350" y="2292350"/>
            <a:chExt cx="6007100" cy="3873500"/>
          </a:xfrm>
        </p:grpSpPr>
        <p:grpSp>
          <p:nvGrpSpPr>
            <p:cNvPr id="12296" name="Group 8"/>
            <p:cNvGrpSpPr>
              <a:grpSpLocks/>
            </p:cNvGrpSpPr>
            <p:nvPr/>
          </p:nvGrpSpPr>
          <p:grpSpPr bwMode="auto">
            <a:xfrm>
              <a:off x="2292350" y="4273550"/>
              <a:ext cx="6007100" cy="901700"/>
              <a:chOff x="1444" y="2692"/>
              <a:chExt cx="3784" cy="568"/>
            </a:xfrm>
          </p:grpSpPr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1444" y="2692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295" name="Rectangle 7"/>
              <p:cNvSpPr>
                <a:spLocks noChangeArrowheads="1"/>
              </p:cNvSpPr>
              <p:nvPr/>
            </p:nvSpPr>
            <p:spPr bwMode="auto">
              <a:xfrm>
                <a:off x="1526" y="2822"/>
                <a:ext cx="8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Network</a:t>
                </a:r>
              </a:p>
            </p:txBody>
          </p:sp>
        </p:grpSp>
        <p:grpSp>
          <p:nvGrpSpPr>
            <p:cNvPr id="12299" name="Group 11"/>
            <p:cNvGrpSpPr>
              <a:grpSpLocks/>
            </p:cNvGrpSpPr>
            <p:nvPr/>
          </p:nvGrpSpPr>
          <p:grpSpPr bwMode="auto">
            <a:xfrm>
              <a:off x="2292350" y="3282950"/>
              <a:ext cx="6007100" cy="901700"/>
              <a:chOff x="1444" y="2068"/>
              <a:chExt cx="3784" cy="568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444" y="2068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526" y="2198"/>
                <a:ext cx="93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Transport</a:t>
                </a:r>
              </a:p>
            </p:txBody>
          </p:sp>
        </p:grpSp>
        <p:grpSp>
          <p:nvGrpSpPr>
            <p:cNvPr id="12302" name="Group 14"/>
            <p:cNvGrpSpPr>
              <a:grpSpLocks/>
            </p:cNvGrpSpPr>
            <p:nvPr/>
          </p:nvGrpSpPr>
          <p:grpSpPr bwMode="auto">
            <a:xfrm>
              <a:off x="2292350" y="2292350"/>
              <a:ext cx="6007100" cy="901700"/>
              <a:chOff x="1444" y="1444"/>
              <a:chExt cx="3784" cy="568"/>
            </a:xfrm>
          </p:grpSpPr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1444" y="1444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01" name="Rectangle 13"/>
              <p:cNvSpPr>
                <a:spLocks noChangeArrowheads="1"/>
              </p:cNvSpPr>
              <p:nvPr/>
            </p:nvSpPr>
            <p:spPr bwMode="auto">
              <a:xfrm>
                <a:off x="1526" y="1622"/>
                <a:ext cx="10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dirty="0"/>
                  <a:t>Application</a:t>
                </a:r>
              </a:p>
            </p:txBody>
          </p:sp>
        </p:grpSp>
        <p:grpSp>
          <p:nvGrpSpPr>
            <p:cNvPr id="12305" name="Group 17"/>
            <p:cNvGrpSpPr>
              <a:grpSpLocks/>
            </p:cNvGrpSpPr>
            <p:nvPr/>
          </p:nvGrpSpPr>
          <p:grpSpPr bwMode="auto">
            <a:xfrm>
              <a:off x="2292350" y="5264150"/>
              <a:ext cx="6007100" cy="901700"/>
              <a:chOff x="1444" y="3316"/>
              <a:chExt cx="3784" cy="568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1444" y="3316"/>
                <a:ext cx="3784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1526" y="3446"/>
                <a:ext cx="45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Link</a:t>
                </a:r>
              </a:p>
            </p:txBody>
          </p:sp>
        </p:grpSp>
        <p:grpSp>
          <p:nvGrpSpPr>
            <p:cNvPr id="12308" name="Group 20"/>
            <p:cNvGrpSpPr>
              <a:grpSpLocks/>
            </p:cNvGrpSpPr>
            <p:nvPr/>
          </p:nvGrpSpPr>
          <p:grpSpPr bwMode="auto">
            <a:xfrm>
              <a:off x="4578350" y="5416550"/>
              <a:ext cx="1739900" cy="673100"/>
              <a:chOff x="2884" y="3412"/>
              <a:chExt cx="1096" cy="424"/>
            </a:xfrm>
          </p:grpSpPr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2884" y="3412"/>
                <a:ext cx="1096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07" name="Rectangle 19"/>
              <p:cNvSpPr>
                <a:spLocks noChangeArrowheads="1"/>
              </p:cNvSpPr>
              <p:nvPr/>
            </p:nvSpPr>
            <p:spPr bwMode="auto">
              <a:xfrm>
                <a:off x="2946" y="3446"/>
                <a:ext cx="837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Ethernet</a:t>
                </a:r>
              </a:p>
            </p:txBody>
          </p:sp>
        </p:grpSp>
        <p:grpSp>
          <p:nvGrpSpPr>
            <p:cNvPr id="12311" name="Group 23"/>
            <p:cNvGrpSpPr>
              <a:grpSpLocks/>
            </p:cNvGrpSpPr>
            <p:nvPr/>
          </p:nvGrpSpPr>
          <p:grpSpPr bwMode="auto">
            <a:xfrm>
              <a:off x="6330950" y="5416550"/>
              <a:ext cx="1816100" cy="673100"/>
              <a:chOff x="3988" y="3412"/>
              <a:chExt cx="1144" cy="424"/>
            </a:xfrm>
          </p:grpSpPr>
          <p:sp>
            <p:nvSpPr>
              <p:cNvPr id="12309" name="Rectangle 21"/>
              <p:cNvSpPr>
                <a:spLocks noChangeArrowheads="1"/>
              </p:cNvSpPr>
              <p:nvPr/>
            </p:nvSpPr>
            <p:spPr bwMode="auto">
              <a:xfrm>
                <a:off x="3988" y="3412"/>
                <a:ext cx="1144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10" name="Rectangle 22"/>
              <p:cNvSpPr>
                <a:spLocks noChangeArrowheads="1"/>
              </p:cNvSpPr>
              <p:nvPr/>
            </p:nvSpPr>
            <p:spPr bwMode="auto">
              <a:xfrm>
                <a:off x="4053" y="3446"/>
                <a:ext cx="1072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Token Ring</a:t>
                </a:r>
              </a:p>
            </p:txBody>
          </p:sp>
        </p:grpSp>
        <p:grpSp>
          <p:nvGrpSpPr>
            <p:cNvPr id="12317" name="Group 29"/>
            <p:cNvGrpSpPr>
              <a:grpSpLocks/>
            </p:cNvGrpSpPr>
            <p:nvPr/>
          </p:nvGrpSpPr>
          <p:grpSpPr bwMode="auto">
            <a:xfrm>
              <a:off x="4578350" y="4425950"/>
              <a:ext cx="3568700" cy="673100"/>
              <a:chOff x="2884" y="2788"/>
              <a:chExt cx="2248" cy="424"/>
            </a:xfrm>
          </p:grpSpPr>
          <p:sp>
            <p:nvSpPr>
              <p:cNvPr id="12315" name="Rectangle 27"/>
              <p:cNvSpPr>
                <a:spLocks noChangeArrowheads="1"/>
              </p:cNvSpPr>
              <p:nvPr/>
            </p:nvSpPr>
            <p:spPr bwMode="auto">
              <a:xfrm>
                <a:off x="2884" y="2788"/>
                <a:ext cx="2248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16" name="Rectangle 28"/>
              <p:cNvSpPr>
                <a:spLocks noChangeArrowheads="1"/>
              </p:cNvSpPr>
              <p:nvPr/>
            </p:nvSpPr>
            <p:spPr bwMode="auto">
              <a:xfrm>
                <a:off x="3015" y="2822"/>
                <a:ext cx="294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IP</a:t>
                </a:r>
              </a:p>
            </p:txBody>
          </p:sp>
        </p:grpSp>
        <p:grpSp>
          <p:nvGrpSpPr>
            <p:cNvPr id="12323" name="Group 35"/>
            <p:cNvGrpSpPr>
              <a:grpSpLocks/>
            </p:cNvGrpSpPr>
            <p:nvPr/>
          </p:nvGrpSpPr>
          <p:grpSpPr bwMode="auto">
            <a:xfrm>
              <a:off x="4578350" y="3435350"/>
              <a:ext cx="1739900" cy="673100"/>
              <a:chOff x="2884" y="2164"/>
              <a:chExt cx="1096" cy="424"/>
            </a:xfrm>
          </p:grpSpPr>
          <p:sp>
            <p:nvSpPr>
              <p:cNvPr id="12321" name="Rectangle 33"/>
              <p:cNvSpPr>
                <a:spLocks noChangeArrowheads="1"/>
              </p:cNvSpPr>
              <p:nvPr/>
            </p:nvSpPr>
            <p:spPr bwMode="auto">
              <a:xfrm>
                <a:off x="2884" y="2164"/>
                <a:ext cx="1096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22" name="Rectangle 34"/>
              <p:cNvSpPr>
                <a:spLocks noChangeArrowheads="1"/>
              </p:cNvSpPr>
              <p:nvPr/>
            </p:nvSpPr>
            <p:spPr bwMode="auto">
              <a:xfrm>
                <a:off x="3014" y="2198"/>
                <a:ext cx="449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TCP</a:t>
                </a:r>
              </a:p>
            </p:txBody>
          </p:sp>
        </p:grpSp>
        <p:grpSp>
          <p:nvGrpSpPr>
            <p:cNvPr id="12326" name="Group 38"/>
            <p:cNvGrpSpPr>
              <a:grpSpLocks/>
            </p:cNvGrpSpPr>
            <p:nvPr/>
          </p:nvGrpSpPr>
          <p:grpSpPr bwMode="auto">
            <a:xfrm>
              <a:off x="6407150" y="3435350"/>
              <a:ext cx="1739900" cy="673100"/>
              <a:chOff x="4036" y="2164"/>
              <a:chExt cx="1096" cy="424"/>
            </a:xfrm>
          </p:grpSpPr>
          <p:sp>
            <p:nvSpPr>
              <p:cNvPr id="12324" name="Rectangle 36"/>
              <p:cNvSpPr>
                <a:spLocks noChangeArrowheads="1"/>
              </p:cNvSpPr>
              <p:nvPr/>
            </p:nvSpPr>
            <p:spPr bwMode="auto">
              <a:xfrm>
                <a:off x="4036" y="2164"/>
                <a:ext cx="1096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25" name="Rectangle 37"/>
              <p:cNvSpPr>
                <a:spLocks noChangeArrowheads="1"/>
              </p:cNvSpPr>
              <p:nvPr/>
            </p:nvSpPr>
            <p:spPr bwMode="auto">
              <a:xfrm>
                <a:off x="4166" y="2198"/>
                <a:ext cx="478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UDP</a:t>
                </a:r>
              </a:p>
            </p:txBody>
          </p:sp>
        </p:grpSp>
        <p:grpSp>
          <p:nvGrpSpPr>
            <p:cNvPr id="12329" name="Group 41"/>
            <p:cNvGrpSpPr>
              <a:grpSpLocks/>
            </p:cNvGrpSpPr>
            <p:nvPr/>
          </p:nvGrpSpPr>
          <p:grpSpPr bwMode="auto">
            <a:xfrm>
              <a:off x="4578350" y="2444750"/>
              <a:ext cx="825500" cy="673100"/>
              <a:chOff x="2884" y="1540"/>
              <a:chExt cx="520" cy="424"/>
            </a:xfrm>
          </p:grpSpPr>
          <p:sp>
            <p:nvSpPr>
              <p:cNvPr id="12327" name="Rectangle 39"/>
              <p:cNvSpPr>
                <a:spLocks noChangeArrowheads="1"/>
              </p:cNvSpPr>
              <p:nvPr/>
            </p:nvSpPr>
            <p:spPr bwMode="auto">
              <a:xfrm>
                <a:off x="2884" y="1540"/>
                <a:ext cx="520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28" name="Rectangle 40"/>
              <p:cNvSpPr>
                <a:spLocks noChangeArrowheads="1"/>
              </p:cNvSpPr>
              <p:nvPr/>
            </p:nvSpPr>
            <p:spPr bwMode="auto">
              <a:xfrm>
                <a:off x="2944" y="1574"/>
                <a:ext cx="347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ftp</a:t>
                </a:r>
              </a:p>
            </p:txBody>
          </p:sp>
        </p:grpSp>
        <p:grpSp>
          <p:nvGrpSpPr>
            <p:cNvPr id="12332" name="Group 44"/>
            <p:cNvGrpSpPr>
              <a:grpSpLocks/>
            </p:cNvGrpSpPr>
            <p:nvPr/>
          </p:nvGrpSpPr>
          <p:grpSpPr bwMode="auto">
            <a:xfrm>
              <a:off x="5492750" y="2444750"/>
              <a:ext cx="825500" cy="673100"/>
              <a:chOff x="3460" y="1540"/>
              <a:chExt cx="520" cy="424"/>
            </a:xfrm>
          </p:grpSpPr>
          <p:sp>
            <p:nvSpPr>
              <p:cNvPr id="12330" name="Rectangle 42"/>
              <p:cNvSpPr>
                <a:spLocks noChangeArrowheads="1"/>
              </p:cNvSpPr>
              <p:nvPr/>
            </p:nvSpPr>
            <p:spPr bwMode="auto">
              <a:xfrm>
                <a:off x="3460" y="1540"/>
                <a:ext cx="520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31" name="Rectangle 43"/>
              <p:cNvSpPr>
                <a:spLocks noChangeArrowheads="1"/>
              </p:cNvSpPr>
              <p:nvPr/>
            </p:nvSpPr>
            <p:spPr bwMode="auto">
              <a:xfrm>
                <a:off x="3520" y="1574"/>
                <a:ext cx="457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http</a:t>
                </a:r>
              </a:p>
            </p:txBody>
          </p:sp>
        </p:grpSp>
        <p:grpSp>
          <p:nvGrpSpPr>
            <p:cNvPr id="12335" name="Group 47"/>
            <p:cNvGrpSpPr>
              <a:grpSpLocks/>
            </p:cNvGrpSpPr>
            <p:nvPr/>
          </p:nvGrpSpPr>
          <p:grpSpPr bwMode="auto">
            <a:xfrm>
              <a:off x="6407150" y="2444750"/>
              <a:ext cx="825500" cy="673100"/>
              <a:chOff x="4036" y="1540"/>
              <a:chExt cx="520" cy="424"/>
            </a:xfrm>
          </p:grpSpPr>
          <p:sp>
            <p:nvSpPr>
              <p:cNvPr id="12333" name="Rectangle 45"/>
              <p:cNvSpPr>
                <a:spLocks noChangeArrowheads="1"/>
              </p:cNvSpPr>
              <p:nvPr/>
            </p:nvSpPr>
            <p:spPr bwMode="auto">
              <a:xfrm>
                <a:off x="4036" y="1540"/>
                <a:ext cx="520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34" name="Rectangle 46"/>
              <p:cNvSpPr>
                <a:spLocks noChangeArrowheads="1"/>
              </p:cNvSpPr>
              <p:nvPr/>
            </p:nvSpPr>
            <p:spPr bwMode="auto">
              <a:xfrm>
                <a:off x="4096" y="1574"/>
                <a:ext cx="451" cy="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NFS</a:t>
                </a:r>
              </a:p>
            </p:txBody>
          </p:sp>
        </p:grpSp>
        <p:grpSp>
          <p:nvGrpSpPr>
            <p:cNvPr id="12340" name="Group 52"/>
            <p:cNvGrpSpPr>
              <a:grpSpLocks/>
            </p:cNvGrpSpPr>
            <p:nvPr/>
          </p:nvGrpSpPr>
          <p:grpSpPr bwMode="auto">
            <a:xfrm>
              <a:off x="7315200" y="2438400"/>
              <a:ext cx="857250" cy="673100"/>
              <a:chOff x="4608" y="1536"/>
              <a:chExt cx="540" cy="424"/>
            </a:xfrm>
          </p:grpSpPr>
          <p:sp>
            <p:nvSpPr>
              <p:cNvPr id="12336" name="Rectangle 48"/>
              <p:cNvSpPr>
                <a:spLocks noChangeArrowheads="1"/>
              </p:cNvSpPr>
              <p:nvPr/>
            </p:nvSpPr>
            <p:spPr bwMode="auto">
              <a:xfrm>
                <a:off x="4608" y="1536"/>
                <a:ext cx="528" cy="424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337" name="Rectangle 49"/>
              <p:cNvSpPr>
                <a:spLocks noChangeArrowheads="1"/>
              </p:cNvSpPr>
              <p:nvPr/>
            </p:nvSpPr>
            <p:spPr bwMode="auto">
              <a:xfrm>
                <a:off x="4667" y="1570"/>
                <a:ext cx="48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/>
                  <a:t>DNS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1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22C21-E5FC-47A5-B8AC-48CFBF36A5F8}" type="slidenum">
              <a:rPr lang="en-US"/>
              <a:pPr/>
              <a:t>4</a:t>
            </a:fld>
            <a:endParaRPr lang="en-US"/>
          </a:p>
        </p:txBody>
      </p:sp>
      <p:grpSp>
        <p:nvGrpSpPr>
          <p:cNvPr id="11278" name="Group 14"/>
          <p:cNvGrpSpPr>
            <a:grpSpLocks/>
          </p:cNvGrpSpPr>
          <p:nvPr/>
        </p:nvGrpSpPr>
        <p:grpSpPr bwMode="auto">
          <a:xfrm>
            <a:off x="1620000" y="1620001"/>
            <a:ext cx="5903913" cy="3321051"/>
            <a:chOff x="1444" y="1444"/>
            <a:chExt cx="3719" cy="2092"/>
          </a:xfrm>
        </p:grpSpPr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1444" y="1444"/>
              <a:ext cx="3674" cy="20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1526" y="1622"/>
              <a:ext cx="3637" cy="1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2400" b="1" dirty="0" err="1" smtClean="0"/>
                <a:t>Anwendungsschicht</a:t>
              </a:r>
              <a:endParaRPr lang="en-US" sz="2400" b="1" dirty="0" smtClean="0"/>
            </a:p>
            <a:p>
              <a:endParaRPr lang="en-US" dirty="0"/>
            </a:p>
            <a:p>
              <a:r>
                <a:rPr lang="en-US" dirty="0" err="1" smtClean="0"/>
                <a:t>Alle</a:t>
              </a:r>
              <a:r>
                <a:rPr lang="en-US" dirty="0" smtClean="0"/>
                <a:t> </a:t>
              </a:r>
              <a:r>
                <a:rPr lang="en-US" dirty="0" err="1" smtClean="0"/>
                <a:t>Protokolle</a:t>
              </a:r>
              <a:r>
                <a:rPr lang="en-US" dirty="0" smtClean="0"/>
                <a:t> die </a:t>
              </a:r>
              <a:r>
                <a:rPr lang="en-US" dirty="0" err="1" smtClean="0"/>
                <a:t>mit</a:t>
              </a:r>
              <a:r>
                <a:rPr lang="en-US" dirty="0" smtClean="0"/>
                <a:t> den </a:t>
              </a:r>
              <a:r>
                <a:rPr lang="en-US" dirty="0" err="1" smtClean="0"/>
                <a:t>Anwendungsprogrammen</a:t>
              </a:r>
              <a:r>
                <a:rPr lang="en-US" dirty="0" smtClean="0"/>
                <a:t> </a:t>
              </a:r>
              <a:r>
                <a:rPr lang="en-US" dirty="0" err="1" smtClean="0"/>
                <a:t>zusammenarbeiten</a:t>
              </a:r>
              <a:r>
                <a:rPr lang="en-US" dirty="0" smtClean="0"/>
                <a:t> und die </a:t>
              </a:r>
              <a:r>
                <a:rPr lang="en-US" dirty="0" err="1" smtClean="0"/>
                <a:t>Netwerkinfrastruktur</a:t>
              </a:r>
              <a:r>
                <a:rPr lang="en-US" dirty="0" smtClean="0"/>
                <a:t> </a:t>
              </a:r>
              <a:r>
                <a:rPr lang="en-US" dirty="0" err="1" smtClean="0"/>
                <a:t>für</a:t>
              </a:r>
              <a:r>
                <a:rPr lang="en-US" dirty="0" smtClean="0"/>
                <a:t> den </a:t>
              </a:r>
              <a:r>
                <a:rPr lang="en-US" dirty="0" err="1" smtClean="0"/>
                <a:t>Austausch</a:t>
              </a:r>
              <a:r>
                <a:rPr lang="en-US" dirty="0" smtClean="0"/>
                <a:t> der </a:t>
              </a:r>
              <a:r>
                <a:rPr lang="en-US" dirty="0" err="1" smtClean="0"/>
                <a:t>anwendungsspezifischen</a:t>
              </a:r>
              <a:r>
                <a:rPr lang="en-US" dirty="0" smtClean="0"/>
                <a:t> </a:t>
              </a:r>
              <a:r>
                <a:rPr lang="en-US" dirty="0" err="1" smtClean="0"/>
                <a:t>Daten</a:t>
              </a:r>
              <a:r>
                <a:rPr lang="en-US" dirty="0" smtClean="0"/>
                <a:t> </a:t>
              </a:r>
              <a:r>
                <a:rPr lang="en-US" dirty="0" err="1" smtClean="0"/>
                <a:t>nutzen</a:t>
              </a:r>
              <a:endParaRPr lang="en-US" dirty="0" smtClean="0"/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687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22C21-E5FC-47A5-B8AC-48CFBF36A5F8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11278" name="Group 14"/>
          <p:cNvGrpSpPr>
            <a:grpSpLocks/>
          </p:cNvGrpSpPr>
          <p:nvPr/>
        </p:nvGrpSpPr>
        <p:grpSpPr bwMode="auto">
          <a:xfrm>
            <a:off x="1620415" y="1620001"/>
            <a:ext cx="5903913" cy="4473577"/>
            <a:chOff x="1444" y="1444"/>
            <a:chExt cx="3719" cy="2818"/>
          </a:xfrm>
        </p:grpSpPr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1444" y="1444"/>
              <a:ext cx="3674" cy="20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1526" y="1528"/>
              <a:ext cx="3637" cy="27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2400" b="1" dirty="0" err="1" smtClean="0"/>
                <a:t>Transportschicht</a:t>
              </a:r>
              <a:r>
                <a:rPr lang="en-US" sz="2400" b="1" dirty="0" smtClean="0"/>
                <a:t> / TCP</a:t>
              </a:r>
              <a:endParaRPr lang="en-US" sz="2400" b="1" dirty="0"/>
            </a:p>
            <a:p>
              <a:endParaRPr lang="en-US" dirty="0"/>
            </a:p>
            <a:p>
              <a:r>
                <a:rPr lang="en-US" dirty="0" smtClean="0"/>
                <a:t>TCP – Transmission Control Protocol – </a:t>
              </a:r>
              <a:r>
                <a:rPr lang="en-US" dirty="0" err="1" smtClean="0"/>
                <a:t>verbindungsorientiert</a:t>
              </a:r>
              <a:r>
                <a:rPr lang="en-US" dirty="0" smtClean="0"/>
                <a:t> (</a:t>
              </a:r>
              <a:r>
                <a:rPr lang="en-US" dirty="0" err="1" smtClean="0"/>
                <a:t>komplex</a:t>
              </a:r>
              <a:r>
                <a:rPr lang="en-US" dirty="0" smtClean="0"/>
                <a:t>, </a:t>
              </a:r>
              <a:r>
                <a:rPr lang="en-US" dirty="0" err="1" smtClean="0"/>
                <a:t>sicher</a:t>
              </a:r>
              <a:r>
                <a:rPr lang="en-US" dirty="0" smtClean="0"/>
                <a:t>)</a:t>
              </a:r>
            </a:p>
            <a:p>
              <a:endParaRPr lang="en-US" sz="1400" dirty="0" smtClean="0"/>
            </a:p>
            <a:p>
              <a:r>
                <a:rPr lang="en-US" sz="1400" dirty="0" err="1" smtClean="0"/>
                <a:t>Bedeutet</a:t>
              </a:r>
              <a:r>
                <a:rPr lang="en-US" sz="1400" dirty="0"/>
                <a:t>, </a:t>
              </a:r>
              <a:r>
                <a:rPr lang="en-US" sz="1400" dirty="0" err="1"/>
                <a:t>dass</a:t>
              </a:r>
              <a:r>
                <a:rPr lang="en-US" sz="1400" dirty="0"/>
                <a:t> der </a:t>
              </a:r>
              <a:r>
                <a:rPr lang="en-US" sz="1400" dirty="0" err="1"/>
                <a:t>Anwendung</a:t>
              </a:r>
              <a:r>
                <a:rPr lang="en-US" sz="1400" dirty="0"/>
                <a:t> </a:t>
              </a:r>
              <a:r>
                <a:rPr lang="en-US" sz="1400" dirty="0" err="1"/>
                <a:t>über</a:t>
              </a:r>
              <a:r>
                <a:rPr lang="en-US" sz="1400" dirty="0"/>
                <a:t> </a:t>
              </a:r>
              <a:r>
                <a:rPr lang="en-US" sz="1400" dirty="0" err="1"/>
                <a:t>eine</a:t>
              </a:r>
              <a:r>
                <a:rPr lang="en-US" sz="1400" dirty="0"/>
                <a:t> </a:t>
              </a:r>
              <a:r>
                <a:rPr lang="en-US" sz="1400" dirty="0" err="1" smtClean="0"/>
                <a:t>dedizierte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Verbindung</a:t>
              </a:r>
              <a:r>
                <a:rPr lang="en-US" sz="1400" dirty="0" smtClean="0"/>
                <a:t> </a:t>
              </a:r>
              <a:r>
                <a:rPr lang="en-US" sz="1400" dirty="0" err="1"/>
                <a:t>zum</a:t>
              </a:r>
              <a:r>
                <a:rPr lang="en-US" sz="1400" dirty="0"/>
                <a:t> </a:t>
              </a:r>
              <a:r>
                <a:rPr lang="en-US" sz="1400" dirty="0" err="1"/>
                <a:t>Zielcomputer</a:t>
              </a:r>
              <a:r>
                <a:rPr lang="en-US" sz="1400" dirty="0"/>
                <a:t> </a:t>
              </a:r>
              <a:r>
                <a:rPr lang="en-US" sz="1400" dirty="0" err="1"/>
                <a:t>verfügt</a:t>
              </a:r>
              <a:r>
                <a:rPr lang="en-US" sz="1400" dirty="0"/>
                <a:t>, die </a:t>
              </a:r>
              <a:r>
                <a:rPr lang="en-US" sz="1400" dirty="0" err="1"/>
                <a:t>für</a:t>
              </a:r>
              <a:r>
                <a:rPr lang="en-US" sz="1400" dirty="0"/>
                <a:t> die </a:t>
              </a:r>
              <a:r>
                <a:rPr lang="en-US" sz="1400" dirty="0" err="1"/>
                <a:t>Dauer</a:t>
              </a:r>
              <a:r>
                <a:rPr lang="en-US" sz="1400" dirty="0"/>
                <a:t> der </a:t>
              </a:r>
              <a:r>
                <a:rPr lang="en-US" sz="1400" dirty="0" err="1"/>
                <a:t>Verbindung</a:t>
              </a:r>
              <a:r>
                <a:rPr lang="en-US" sz="1400" dirty="0"/>
                <a:t> </a:t>
              </a:r>
              <a:r>
                <a:rPr lang="en-US" sz="1400" dirty="0" err="1"/>
                <a:t>reserviert</a:t>
              </a:r>
              <a:r>
                <a:rPr lang="en-US" sz="1400" dirty="0"/>
                <a:t> </a:t>
              </a:r>
              <a:r>
                <a:rPr lang="en-US" sz="1400" dirty="0" err="1" smtClean="0"/>
                <a:t>ist</a:t>
              </a:r>
              <a:r>
                <a:rPr lang="en-US" sz="1400" dirty="0" smtClean="0"/>
                <a:t>. </a:t>
              </a:r>
            </a:p>
            <a:p>
              <a:endParaRPr lang="en-US" sz="1400" b="1" dirty="0"/>
            </a:p>
            <a:p>
              <a:r>
                <a:rPr lang="de-DE" sz="1400" b="1" dirty="0" smtClean="0"/>
                <a:t>Verbindungssicher</a:t>
              </a:r>
              <a:r>
                <a:rPr lang="de-DE" sz="1400" dirty="0" smtClean="0"/>
                <a:t> </a:t>
              </a:r>
              <a:r>
                <a:rPr lang="de-DE" sz="1400" dirty="0"/>
                <a:t>bedeutet: Der Empfänger kontrolliert die eingehenden Datagramme auf Vollständigkeit und Fehlerfreiheit und meldet diese Informationen an den Sender zurück</a:t>
              </a:r>
            </a:p>
            <a:p>
              <a:endParaRPr lang="en-US" sz="1400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030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620000" y="1620000"/>
            <a:ext cx="5903913" cy="3457576"/>
            <a:chOff x="1444" y="1444"/>
            <a:chExt cx="3719" cy="2178"/>
          </a:xfrm>
        </p:grpSpPr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444" y="1444"/>
              <a:ext cx="3674" cy="20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1526" y="1528"/>
              <a:ext cx="3637" cy="20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2400" b="1" dirty="0" err="1" smtClean="0"/>
                <a:t>Transportschicht</a:t>
              </a:r>
              <a:r>
                <a:rPr lang="en-US" sz="2400" b="1" dirty="0" smtClean="0"/>
                <a:t> / UDP</a:t>
              </a:r>
              <a:endParaRPr lang="en-US" sz="2400" b="1" dirty="0"/>
            </a:p>
            <a:p>
              <a:endParaRPr lang="en-US" dirty="0"/>
            </a:p>
            <a:p>
              <a:r>
                <a:rPr lang="en-US" dirty="0" smtClean="0"/>
                <a:t>UDP –User Datagram Protocol– </a:t>
              </a:r>
              <a:r>
                <a:rPr lang="en-US" dirty="0" err="1" smtClean="0"/>
                <a:t>verbindungslos</a:t>
              </a:r>
              <a:r>
                <a:rPr lang="en-US" dirty="0" smtClean="0"/>
                <a:t> (</a:t>
              </a:r>
              <a:r>
                <a:rPr lang="en-US" dirty="0" err="1" smtClean="0"/>
                <a:t>einfach</a:t>
              </a:r>
              <a:r>
                <a:rPr lang="en-US" dirty="0" smtClean="0"/>
                <a:t>, </a:t>
              </a:r>
              <a:r>
                <a:rPr lang="en-US" dirty="0" err="1" smtClean="0"/>
                <a:t>unsicher</a:t>
              </a:r>
              <a:r>
                <a:rPr lang="en-US" dirty="0" smtClean="0"/>
                <a:t>)</a:t>
              </a:r>
            </a:p>
            <a:p>
              <a:endParaRPr lang="en-US" dirty="0"/>
            </a:p>
            <a:p>
              <a:r>
                <a:rPr lang="de-DE" sz="1400" dirty="0"/>
                <a:t>Bei dem Datentransfer  wird nicht sichergestellt, dass die Datenpakete ihren Empfänger erreichen, noch dass sie ihren Empfänger in der richtigen Reihenfolge erreichen. </a:t>
              </a:r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2678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/>
          <p:cNvGrpSpPr/>
          <p:nvPr/>
        </p:nvGrpSpPr>
        <p:grpSpPr>
          <a:xfrm>
            <a:off x="1620000" y="1620000"/>
            <a:ext cx="5903913" cy="3321051"/>
            <a:chOff x="1253087" y="2457761"/>
            <a:chExt cx="5903913" cy="3321051"/>
          </a:xfrm>
        </p:grpSpPr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1253087" y="2457761"/>
              <a:ext cx="5903913" cy="3321051"/>
              <a:chOff x="1444" y="1444"/>
              <a:chExt cx="3719" cy="2092"/>
            </a:xfrm>
          </p:grpSpPr>
          <p:sp>
            <p:nvSpPr>
              <p:cNvPr id="4" name="Rectangle 12"/>
              <p:cNvSpPr>
                <a:spLocks noChangeArrowheads="1"/>
              </p:cNvSpPr>
              <p:nvPr/>
            </p:nvSpPr>
            <p:spPr bwMode="auto">
              <a:xfrm>
                <a:off x="1444" y="1444"/>
                <a:ext cx="3674" cy="20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" name="Rectangle 13"/>
              <p:cNvSpPr>
                <a:spLocks noChangeArrowheads="1"/>
              </p:cNvSpPr>
              <p:nvPr/>
            </p:nvSpPr>
            <p:spPr bwMode="auto">
              <a:xfrm>
                <a:off x="1526" y="1528"/>
                <a:ext cx="3637" cy="9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400" b="1" dirty="0" err="1" smtClean="0"/>
                  <a:t>Internetschicht</a:t>
                </a:r>
                <a:r>
                  <a:rPr lang="en-US" sz="2400" b="1" dirty="0" smtClean="0"/>
                  <a:t> / IP</a:t>
                </a:r>
                <a:endParaRPr lang="en-US" sz="2400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p:grpSp>
        <p:sp>
          <p:nvSpPr>
            <p:cNvPr id="6" name="Rechteck 5"/>
            <p:cNvSpPr/>
            <p:nvPr/>
          </p:nvSpPr>
          <p:spPr>
            <a:xfrm>
              <a:off x="1619672" y="3641234"/>
              <a:ext cx="4572000" cy="95410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de-DE" sz="1400" dirty="0"/>
                <a:t>Die Internetschicht </a:t>
              </a:r>
              <a:r>
                <a:rPr lang="de-DE" sz="1400" dirty="0" smtClean="0"/>
                <a:t>übernimmt </a:t>
              </a:r>
              <a:r>
                <a:rPr lang="de-DE" sz="1400" dirty="0"/>
                <a:t>die Internet-Adressierung der verschiedenen Systeme und ist verantwortlich, </a:t>
              </a:r>
              <a:r>
                <a:rPr lang="de-DE" sz="1400" dirty="0" smtClean="0"/>
                <a:t>dass </a:t>
              </a:r>
              <a:r>
                <a:rPr lang="de-DE" sz="1400" dirty="0"/>
                <a:t>die Daten auf dem richtigen Weg versendet werden (Routing</a:t>
              </a:r>
              <a:r>
                <a:rPr lang="de-DE" sz="1400" dirty="0" smtClean="0"/>
                <a:t>).</a:t>
              </a:r>
              <a:endParaRPr lang="de-DE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0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620000" y="1620000"/>
            <a:ext cx="5903913" cy="3321051"/>
            <a:chOff x="1444" y="1444"/>
            <a:chExt cx="3719" cy="2092"/>
          </a:xfrm>
        </p:grpSpPr>
        <p:sp>
          <p:nvSpPr>
            <p:cNvPr id="4" name="Rectangle 12"/>
            <p:cNvSpPr>
              <a:spLocks noChangeArrowheads="1"/>
            </p:cNvSpPr>
            <p:nvPr/>
          </p:nvSpPr>
          <p:spPr bwMode="auto">
            <a:xfrm>
              <a:off x="1444" y="1444"/>
              <a:ext cx="3674" cy="20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1526" y="1528"/>
              <a:ext cx="3637" cy="16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2400" b="1" dirty="0" err="1" smtClean="0"/>
                <a:t>Netzwerktyp-spezifische</a:t>
              </a:r>
              <a:r>
                <a:rPr lang="en-US" sz="2400" b="1" dirty="0" smtClean="0"/>
                <a:t> </a:t>
              </a:r>
              <a:r>
                <a:rPr lang="en-US" sz="2400" b="1" dirty="0" err="1" smtClean="0"/>
                <a:t>Verbindungsschicht</a:t>
              </a:r>
              <a:r>
                <a:rPr lang="en-US" sz="2400" b="1" dirty="0" smtClean="0"/>
                <a:t> (</a:t>
              </a:r>
              <a:r>
                <a:rPr lang="en-US" sz="2400" b="1" smtClean="0"/>
                <a:t>Zugangsschicht</a:t>
              </a:r>
              <a:r>
                <a:rPr lang="en-US" sz="2400" b="1" dirty="0" smtClean="0"/>
                <a:t>)</a:t>
              </a:r>
            </a:p>
            <a:p>
              <a:endParaRPr lang="en-US" sz="2400" b="1" dirty="0"/>
            </a:p>
            <a:p>
              <a:r>
                <a:rPr lang="de-DE" dirty="0" smtClean="0"/>
                <a:t>Hier wird die Verbindung </a:t>
              </a:r>
              <a:r>
                <a:rPr lang="de-DE" dirty="0"/>
                <a:t>zum physischen </a:t>
              </a:r>
              <a:r>
                <a:rPr lang="de-DE" dirty="0" smtClean="0"/>
                <a:t>Verbindungsmedium geregelt (oft ETHERNET)</a:t>
              </a:r>
              <a:endParaRPr lang="en-US" dirty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6584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222</Words>
  <Application>Microsoft Office PowerPoint</Application>
  <PresentationFormat>Bildschirmpräsentation (4:3)</PresentationFormat>
  <Paragraphs>57</Paragraphs>
  <Slides>8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Deimos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FH Suedwestfalen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TCP/IP Schichtenmodell</dc:title>
  <dc:creator>Student der FH Suedwestfalen</dc:creator>
  <cp:lastModifiedBy>Student der FH Suedwestfalen</cp:lastModifiedBy>
  <cp:revision>16</cp:revision>
  <dcterms:created xsi:type="dcterms:W3CDTF">2011-01-29T08:17:31Z</dcterms:created>
  <dcterms:modified xsi:type="dcterms:W3CDTF">2011-01-29T09:38:36Z</dcterms:modified>
</cp:coreProperties>
</file>